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4EE9-D87F-4C34-9251-32D0450F4FA5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8DDD-CD7E-47A2-9A6E-A7F216FC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4EE9-D87F-4C34-9251-32D0450F4FA5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8DDD-CD7E-47A2-9A6E-A7F216FC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4EE9-D87F-4C34-9251-32D0450F4FA5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8DDD-CD7E-47A2-9A6E-A7F216FC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4EE9-D87F-4C34-9251-32D0450F4FA5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8DDD-CD7E-47A2-9A6E-A7F216FC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4EE9-D87F-4C34-9251-32D0450F4FA5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8DDD-CD7E-47A2-9A6E-A7F216FC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4EE9-D87F-4C34-9251-32D0450F4FA5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8DDD-CD7E-47A2-9A6E-A7F216FC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4EE9-D87F-4C34-9251-32D0450F4FA5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8DDD-CD7E-47A2-9A6E-A7F216FC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4EE9-D87F-4C34-9251-32D0450F4FA5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8DDD-CD7E-47A2-9A6E-A7F216FC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4EE9-D87F-4C34-9251-32D0450F4FA5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8DDD-CD7E-47A2-9A6E-A7F216FC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4EE9-D87F-4C34-9251-32D0450F4FA5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8DDD-CD7E-47A2-9A6E-A7F216FC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4EE9-D87F-4C34-9251-32D0450F4FA5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8DDD-CD7E-47A2-9A6E-A7F216FC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B4EE9-D87F-4C34-9251-32D0450F4FA5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98DDD-CD7E-47A2-9A6E-A7F216FCDC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9400" y="609600"/>
            <a:ext cx="312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Lecture </a:t>
            </a:r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No:30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4578" name="AutoShape 2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0" name="AutoShape 4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2" name="AutoShape 6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4" name="AutoShape 8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pic>
        <p:nvPicPr>
          <p:cNvPr id="40962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2057399" cy="1524000"/>
          </a:xfrm>
          <a:prstGeom prst="rect">
            <a:avLst/>
          </a:prstGeom>
          <a:noFill/>
        </p:spPr>
      </p:pic>
      <p:pic>
        <p:nvPicPr>
          <p:cNvPr id="40964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81000"/>
            <a:ext cx="1828800" cy="99059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714348" y="1752600"/>
            <a:ext cx="78581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b="1" dirty="0" smtClean="0">
                <a:solidFill>
                  <a:srgbClr val="00B050"/>
                </a:solidFill>
                <a:latin typeface="Bookman Old Style" pitchFamily="18" charset="0"/>
              </a:rPr>
              <a:t>Topic: </a:t>
            </a:r>
            <a:r>
              <a:rPr lang="en-IN" sz="2000" b="1" dirty="0" smtClean="0">
                <a:solidFill>
                  <a:srgbClr val="00B050"/>
                </a:solidFill>
                <a:latin typeface="Bookman Old Style" pitchFamily="18" charset="0"/>
              </a:rPr>
              <a:t>Classification of Power System Stability</a:t>
            </a:r>
            <a:endParaRPr lang="en-IN" sz="20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26009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Course: Power System Analysis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324761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Presented by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Dr </a:t>
            </a:r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M.S.Giridhar</a:t>
            </a:r>
            <a:endParaRPr lang="en-US" sz="2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Bookman Old Style" pitchFamily="18" charset="0"/>
              </a:rPr>
              <a:t>Professor, Department of EEE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Lakireddy</a:t>
            </a:r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 Bali Reddy College of Engineering (Autonomous)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334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Developed by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Jawaharlal Nehru Technological University Kakinada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www.jntuk.edu.in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Single machine – Infinite Bus System</a:t>
            </a:r>
            <a:endParaRPr lang="en-IN" sz="2800" b="1" dirty="0">
              <a:latin typeface="Bookman Old Style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143000" y="2819400"/>
            <a:ext cx="990600" cy="11430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b="1" dirty="0" smtClean="0"/>
              <a:t>G</a:t>
            </a:r>
            <a:endParaRPr lang="en-IN" sz="3600" b="1" dirty="0"/>
          </a:p>
        </p:txBody>
      </p:sp>
      <p:cxnSp>
        <p:nvCxnSpPr>
          <p:cNvPr id="5" name="Straight Connector 4"/>
          <p:cNvCxnSpPr>
            <a:stCxn id="3" idx="6"/>
          </p:cNvCxnSpPr>
          <p:nvPr/>
        </p:nvCxnSpPr>
        <p:spPr>
          <a:xfrm>
            <a:off x="2133600" y="3390900"/>
            <a:ext cx="5562600" cy="381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7162006" y="3429000"/>
            <a:ext cx="1066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210594" y="3428206"/>
            <a:ext cx="1066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7696200" y="2923736"/>
            <a:ext cx="2286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7696200" y="3124200"/>
            <a:ext cx="2286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7716128" y="3276600"/>
            <a:ext cx="2286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7696200" y="3505200"/>
            <a:ext cx="2286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7696200" y="3657600"/>
            <a:ext cx="2286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7696200" y="2743200"/>
            <a:ext cx="2286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3400" y="41910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Bookman Old Style" pitchFamily="18" charset="0"/>
              </a:rPr>
              <a:t>Synchronous Generator</a:t>
            </a:r>
            <a:endParaRPr lang="en-IN" b="1" dirty="0">
              <a:latin typeface="Bookman Old Style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53200" y="4114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Bookman Old Style" pitchFamily="18" charset="0"/>
              </a:rPr>
              <a:t>Infinite Bus</a:t>
            </a:r>
            <a:endParaRPr lang="en-IN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Elementary concepts of steady state, Dynamic and Transient Stabilities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dirty="0" smtClean="0">
                <a:latin typeface="Bookman Old Style" pitchFamily="18" charset="0"/>
              </a:rPr>
              <a:t>Power System stability is classified into three basic types</a:t>
            </a:r>
          </a:p>
          <a:p>
            <a:r>
              <a:rPr lang="en-IN" sz="2800" dirty="0" smtClean="0">
                <a:latin typeface="Bookman Old Style" pitchFamily="18" charset="0"/>
              </a:rPr>
              <a:t>Steady state stability</a:t>
            </a:r>
          </a:p>
          <a:p>
            <a:r>
              <a:rPr lang="en-IN" sz="2800" dirty="0" smtClean="0">
                <a:latin typeface="Bookman Old Style" pitchFamily="18" charset="0"/>
              </a:rPr>
              <a:t>Dynamic stability</a:t>
            </a:r>
          </a:p>
          <a:p>
            <a:r>
              <a:rPr lang="en-IN" sz="2800" dirty="0" smtClean="0">
                <a:latin typeface="Bookman Old Style" pitchFamily="18" charset="0"/>
              </a:rPr>
              <a:t>Transient stability</a:t>
            </a:r>
          </a:p>
          <a:p>
            <a:endParaRPr lang="en-IN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1285828" y="5029200"/>
            <a:ext cx="6324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-847772" y="2895600"/>
            <a:ext cx="4267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/>
          <p:cNvSpPr/>
          <p:nvPr/>
        </p:nvSpPr>
        <p:spPr>
          <a:xfrm>
            <a:off x="-2143172" y="2090742"/>
            <a:ext cx="6781800" cy="1981200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Freeform 9"/>
          <p:cNvSpPr/>
          <p:nvPr/>
        </p:nvSpPr>
        <p:spPr>
          <a:xfrm>
            <a:off x="1267071" y="815925"/>
            <a:ext cx="3699803" cy="1434905"/>
          </a:xfrm>
          <a:custGeom>
            <a:avLst/>
            <a:gdLst>
              <a:gd name="connsiteX0" fmla="*/ 0 w 3699803"/>
              <a:gd name="connsiteY0" fmla="*/ 1266093 h 1434905"/>
              <a:gd name="connsiteX1" fmla="*/ 2377440 w 3699803"/>
              <a:gd name="connsiteY1" fmla="*/ 1223889 h 1434905"/>
              <a:gd name="connsiteX2" fmla="*/ 3699803 w 3699803"/>
              <a:gd name="connsiteY2" fmla="*/ 0 h 1434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99803" h="1434905">
                <a:moveTo>
                  <a:pt x="0" y="1266093"/>
                </a:moveTo>
                <a:cubicBezTo>
                  <a:pt x="880403" y="1350499"/>
                  <a:pt x="1760806" y="1434905"/>
                  <a:pt x="2377440" y="1223889"/>
                </a:cubicBezTo>
                <a:cubicBezTo>
                  <a:pt x="2994074" y="1012874"/>
                  <a:pt x="3346938" y="506437"/>
                  <a:pt x="3699803" y="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2" name="Straight Connector 11"/>
          <p:cNvCxnSpPr>
            <a:stCxn id="7" idx="0"/>
          </p:cNvCxnSpPr>
          <p:nvPr/>
        </p:nvCxnSpPr>
        <p:spPr>
          <a:xfrm rot="10800000" flipH="1" flipV="1">
            <a:off x="1247728" y="2090742"/>
            <a:ext cx="6134099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29028" y="5562600"/>
            <a:ext cx="1905000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IN" dirty="0" smtClean="0"/>
              <a:t>Time (sec)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66628" y="2286000"/>
            <a:ext cx="838176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IN" sz="3200" b="1" dirty="0" smtClean="0">
                <a:sym typeface="Symbol"/>
              </a:rPr>
              <a:t>(t)</a:t>
            </a:r>
            <a:endParaRPr lang="en-IN" sz="3200" b="1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28528" y="1485900"/>
            <a:ext cx="990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724228" y="5410200"/>
            <a:ext cx="1828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1928" y="20002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0</a:t>
            </a:r>
            <a:r>
              <a:rPr lang="en-US" b="1" baseline="30000" dirty="0" smtClean="0"/>
              <a:t>0</a:t>
            </a:r>
            <a:endParaRPr lang="en-US" b="1" baseline="30000" dirty="0"/>
          </a:p>
        </p:txBody>
      </p:sp>
      <p:sp>
        <p:nvSpPr>
          <p:cNvPr id="15" name="Oval 14"/>
          <p:cNvSpPr/>
          <p:nvPr/>
        </p:nvSpPr>
        <p:spPr>
          <a:xfrm>
            <a:off x="6858016" y="2928934"/>
            <a:ext cx="1357322" cy="135732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6300580" y="2414800"/>
            <a:ext cx="2271948" cy="1569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6755403" y="2174291"/>
            <a:ext cx="2224102" cy="7048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>
            <a:off x="6872084" y="2129048"/>
            <a:ext cx="1071570" cy="285751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143768" y="100010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Ref.Axis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072462" y="1000108"/>
            <a:ext cx="1142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RotorAxis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643834" y="1714488"/>
            <a:ext cx="571504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IN" b="1" dirty="0" smtClean="0">
                <a:sym typeface="Symbol"/>
              </a:rPr>
              <a:t></a:t>
            </a:r>
            <a:endParaRPr lang="en-IN" b="1" dirty="0"/>
          </a:p>
        </p:txBody>
      </p:sp>
      <p:cxnSp>
        <p:nvCxnSpPr>
          <p:cNvPr id="26" name="Straight Arrow Connector 25"/>
          <p:cNvCxnSpPr/>
          <p:nvPr/>
        </p:nvCxnSpPr>
        <p:spPr>
          <a:xfrm rot="16200000" flipV="1">
            <a:off x="6138873" y="2219316"/>
            <a:ext cx="2081226" cy="64294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Steady state stability</a:t>
            </a:r>
            <a:endParaRPr lang="en-IN" sz="28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 smtClean="0">
                <a:latin typeface="Bookman Old Style" pitchFamily="18" charset="0"/>
              </a:rPr>
              <a:t>The study of steady state stability is concerned with </a:t>
            </a:r>
            <a:r>
              <a:rPr lang="en-IN" sz="2400" b="1" i="1" dirty="0" smtClean="0">
                <a:solidFill>
                  <a:srgbClr val="FF0000"/>
                </a:solidFill>
                <a:latin typeface="Bookman Old Style" pitchFamily="18" charset="0"/>
              </a:rPr>
              <a:t>the determination of upper limit of the machine loading before losing synchronism</a:t>
            </a:r>
            <a:r>
              <a:rPr lang="en-IN" sz="2800" dirty="0" smtClean="0">
                <a:latin typeface="Bookman Old Style" pitchFamily="18" charset="0"/>
              </a:rPr>
              <a:t>, provided the loading is increased gradually.</a:t>
            </a:r>
          </a:p>
          <a:p>
            <a:pPr algn="just"/>
            <a:endParaRPr lang="en-IN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Dynamic stability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IN" sz="2600" dirty="0" smtClean="0">
                <a:latin typeface="Bookman Old Style" pitchFamily="18" charset="0"/>
              </a:rPr>
              <a:t>The system is said to be dynamically stable if the oscillations do not acquire more than certain amplitude and die out quickly (the system is well damped).</a:t>
            </a:r>
          </a:p>
          <a:p>
            <a:pPr algn="just"/>
            <a:r>
              <a:rPr lang="en-IN" sz="2600" dirty="0" smtClean="0">
                <a:latin typeface="Bookman Old Style" pitchFamily="18" charset="0"/>
              </a:rPr>
              <a:t>In a dynamically unstable system the oscillation magnitude is large and they persist for a long time (the system is </a:t>
            </a:r>
            <a:r>
              <a:rPr lang="en-IN" sz="2600" dirty="0" err="1" smtClean="0">
                <a:latin typeface="Bookman Old Style" pitchFamily="18" charset="0"/>
              </a:rPr>
              <a:t>undamped</a:t>
            </a:r>
            <a:r>
              <a:rPr lang="en-IN" sz="2600" dirty="0" smtClean="0">
                <a:latin typeface="Bookman Old Style" pitchFamily="18" charset="0"/>
              </a:rPr>
              <a:t>)</a:t>
            </a:r>
          </a:p>
          <a:p>
            <a:pPr algn="just"/>
            <a:r>
              <a:rPr lang="en-IN" sz="2600" dirty="0" smtClean="0">
                <a:latin typeface="Bookman Old Style" pitchFamily="18" charset="0"/>
              </a:rPr>
              <a:t>Dynamic stability study is carried out for 5-10 sec and some times </a:t>
            </a:r>
            <a:r>
              <a:rPr lang="en-IN" sz="2600" dirty="0" err="1" smtClean="0">
                <a:latin typeface="Bookman Old Style" pitchFamily="18" charset="0"/>
              </a:rPr>
              <a:t>upto</a:t>
            </a:r>
            <a:r>
              <a:rPr lang="en-IN" sz="2600" dirty="0" smtClean="0">
                <a:latin typeface="Bookman Old Style" pitchFamily="18" charset="0"/>
              </a:rPr>
              <a:t> 30 sec’s.</a:t>
            </a:r>
            <a:endParaRPr lang="en-IN" sz="26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Transient stability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IN" sz="2800" dirty="0" smtClean="0">
                <a:latin typeface="Bookman Old Style" pitchFamily="18" charset="0"/>
              </a:rPr>
              <a:t>For a large disturbance, changes in the angular differences are so large as to cause the machine to fall out of step, this type of stability is known as transient instability. </a:t>
            </a:r>
          </a:p>
          <a:p>
            <a:pPr algn="just"/>
            <a:r>
              <a:rPr lang="en-IN" sz="2800" dirty="0" smtClean="0">
                <a:latin typeface="Bookman Old Style" pitchFamily="18" charset="0"/>
              </a:rPr>
              <a:t>This fast phenomenon occurs with in 1 sec for a generator close to the cause of disturbance.</a:t>
            </a:r>
            <a:endParaRPr lang="en-IN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245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Single machine – Infinite Bus System</vt:lpstr>
      <vt:lpstr>Elementary concepts of steady state, Dynamic and Transient Stabilities</vt:lpstr>
      <vt:lpstr>Slide 4</vt:lpstr>
      <vt:lpstr>Steady state stability</vt:lpstr>
      <vt:lpstr>Dynamic stability</vt:lpstr>
      <vt:lpstr>Transient stability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mypc</cp:lastModifiedBy>
  <cp:revision>13</cp:revision>
  <dcterms:created xsi:type="dcterms:W3CDTF">2023-04-30T05:10:20Z</dcterms:created>
  <dcterms:modified xsi:type="dcterms:W3CDTF">2023-04-30T05:23:29Z</dcterms:modified>
</cp:coreProperties>
</file>